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3CB06C-C46A-486B-9E63-4FD648A312C7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67BEE8-D34D-49A7-94B5-4282C7B3D53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 dirty="0">
              <a:solidFill>
                <a:schemeClr val="accent1">
                  <a:lumMod val="75000"/>
                </a:schemeClr>
              </a:solidFill>
            </a:rPr>
            <a:t>Sign</a:t>
          </a:r>
          <a:r>
            <a:rPr lang="en-GB" sz="2000" dirty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en-GB" sz="2000" dirty="0"/>
            <a:t>– is the patient believed to be entering the dying phase of life; start the individual plan of care and support for the dying person</a:t>
          </a:r>
          <a:endParaRPr lang="en-US" sz="2000" dirty="0"/>
        </a:p>
      </dgm:t>
    </dgm:pt>
    <dgm:pt modelId="{963500B3-0AF2-4AAD-9548-25CDF4E11C5E}" type="parTrans" cxnId="{CAE6ADFA-3B15-4D91-B7F5-2AD00AC470FD}">
      <dgm:prSet/>
      <dgm:spPr/>
      <dgm:t>
        <a:bodyPr/>
        <a:lstStyle/>
        <a:p>
          <a:endParaRPr lang="en-US"/>
        </a:p>
      </dgm:t>
    </dgm:pt>
    <dgm:pt modelId="{D9118C98-422B-400A-AD83-FE1879389DF7}" type="sibTrans" cxnId="{CAE6ADFA-3B15-4D91-B7F5-2AD00AC470F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35EB1D7-59BF-4973-819C-93F4805CD47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>
              <a:solidFill>
                <a:schemeClr val="accent1">
                  <a:lumMod val="75000"/>
                </a:schemeClr>
              </a:solidFill>
            </a:rPr>
            <a:t>Words</a:t>
          </a:r>
          <a:r>
            <a:rPr lang="en-GB" dirty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en-GB" dirty="0"/>
            <a:t>– sensitively communicate with the patient and those important to the patient</a:t>
          </a:r>
          <a:endParaRPr lang="en-US" dirty="0"/>
        </a:p>
      </dgm:t>
    </dgm:pt>
    <dgm:pt modelId="{364AAFF7-CD83-479F-BE69-65546B220510}" type="parTrans" cxnId="{0F5F39D0-17ED-4255-AB1A-DF73F8A1A6CA}">
      <dgm:prSet/>
      <dgm:spPr/>
      <dgm:t>
        <a:bodyPr/>
        <a:lstStyle/>
        <a:p>
          <a:endParaRPr lang="en-US"/>
        </a:p>
      </dgm:t>
    </dgm:pt>
    <dgm:pt modelId="{33A9908E-B4E2-4EBE-A6B6-DDD30F6DE59E}" type="sibTrans" cxnId="{0F5F39D0-17ED-4255-AB1A-DF73F8A1A6C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DC936B5-C232-40BD-9123-87258AE36D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 dirty="0">
              <a:solidFill>
                <a:schemeClr val="accent1">
                  <a:lumMod val="75000"/>
                </a:schemeClr>
              </a:solidFill>
            </a:rPr>
            <a:t>Actions</a:t>
          </a:r>
          <a:r>
            <a:rPr lang="en-GB" sz="2000" dirty="0"/>
            <a:t> – step outside the box and facilitate what is important to the patient</a:t>
          </a:r>
          <a:endParaRPr lang="en-US" sz="2000" dirty="0"/>
        </a:p>
      </dgm:t>
    </dgm:pt>
    <dgm:pt modelId="{BE295D79-88BE-4DDE-B14D-AE301A09B385}" type="parTrans" cxnId="{9CB9EBC9-57D5-4C27-838C-37F98F9D3F40}">
      <dgm:prSet/>
      <dgm:spPr/>
      <dgm:t>
        <a:bodyPr/>
        <a:lstStyle/>
        <a:p>
          <a:endParaRPr lang="en-US"/>
        </a:p>
      </dgm:t>
    </dgm:pt>
    <dgm:pt modelId="{A0BA245A-73E0-4808-8412-A67B61A6B964}" type="sibTrans" cxnId="{9CB9EBC9-57D5-4C27-838C-37F98F9D3F4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B57FD1B-9C8F-4D10-9A8E-C1AA80B9556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>
              <a:solidFill>
                <a:schemeClr val="accent1">
                  <a:lumMod val="75000"/>
                </a:schemeClr>
              </a:solidFill>
            </a:rPr>
            <a:t>Needs </a:t>
          </a:r>
          <a:r>
            <a:rPr lang="en-GB" dirty="0"/>
            <a:t>– are the needs of the patient being met, documented and reviewed regularly</a:t>
          </a:r>
          <a:endParaRPr lang="en-US" dirty="0"/>
        </a:p>
      </dgm:t>
    </dgm:pt>
    <dgm:pt modelId="{522CEECE-7FCC-4E67-A28C-A6B2CA1DD110}" type="parTrans" cxnId="{07BDB8C4-A76F-4517-95F2-E7D5178B7AD9}">
      <dgm:prSet/>
      <dgm:spPr/>
      <dgm:t>
        <a:bodyPr/>
        <a:lstStyle/>
        <a:p>
          <a:endParaRPr lang="en-US"/>
        </a:p>
      </dgm:t>
    </dgm:pt>
    <dgm:pt modelId="{29524A25-EB5B-4878-A364-0946D0EBD19A}" type="sibTrans" cxnId="{07BDB8C4-A76F-4517-95F2-E7D5178B7AD9}">
      <dgm:prSet/>
      <dgm:spPr/>
      <dgm:t>
        <a:bodyPr/>
        <a:lstStyle/>
        <a:p>
          <a:endParaRPr lang="en-US"/>
        </a:p>
      </dgm:t>
    </dgm:pt>
    <dgm:pt modelId="{D0D306AB-C483-4321-938A-E15A1382110D}" type="pres">
      <dgm:prSet presAssocID="{E23CB06C-C46A-486B-9E63-4FD648A312C7}" presName="root" presStyleCnt="0">
        <dgm:presLayoutVars>
          <dgm:dir/>
          <dgm:resizeHandles val="exact"/>
        </dgm:presLayoutVars>
      </dgm:prSet>
      <dgm:spPr/>
    </dgm:pt>
    <dgm:pt modelId="{ED6B2933-DF48-4E8C-93C0-EB9D57CC171E}" type="pres">
      <dgm:prSet presAssocID="{E23CB06C-C46A-486B-9E63-4FD648A312C7}" presName="container" presStyleCnt="0">
        <dgm:presLayoutVars>
          <dgm:dir/>
          <dgm:resizeHandles val="exact"/>
        </dgm:presLayoutVars>
      </dgm:prSet>
      <dgm:spPr/>
    </dgm:pt>
    <dgm:pt modelId="{9EC12591-4851-44C8-9B04-C6C74AE2BC99}" type="pres">
      <dgm:prSet presAssocID="{F867BEE8-D34D-49A7-94B5-4282C7B3D53B}" presName="compNode" presStyleCnt="0"/>
      <dgm:spPr/>
    </dgm:pt>
    <dgm:pt modelId="{7176E669-E266-4ED4-8958-7D72F525498F}" type="pres">
      <dgm:prSet presAssocID="{F867BEE8-D34D-49A7-94B5-4282C7B3D53B}" presName="iconBgRect" presStyleLbl="bgShp" presStyleIdx="0" presStyleCnt="4"/>
      <dgm:spPr/>
    </dgm:pt>
    <dgm:pt modelId="{70586BD5-C8F7-4BC2-82F2-819F295B5719}" type="pres">
      <dgm:prSet presAssocID="{F867BEE8-D34D-49A7-94B5-4282C7B3D53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wan outline"/>
        </a:ext>
      </dgm:extLst>
    </dgm:pt>
    <dgm:pt modelId="{9450862F-E703-43C2-937F-DF5CB1803D8F}" type="pres">
      <dgm:prSet presAssocID="{F867BEE8-D34D-49A7-94B5-4282C7B3D53B}" presName="spaceRect" presStyleCnt="0"/>
      <dgm:spPr/>
    </dgm:pt>
    <dgm:pt modelId="{270541A4-B6AF-43A1-A520-498353FB8130}" type="pres">
      <dgm:prSet presAssocID="{F867BEE8-D34D-49A7-94B5-4282C7B3D53B}" presName="textRect" presStyleLbl="revTx" presStyleIdx="0" presStyleCnt="4">
        <dgm:presLayoutVars>
          <dgm:chMax val="1"/>
          <dgm:chPref val="1"/>
        </dgm:presLayoutVars>
      </dgm:prSet>
      <dgm:spPr/>
    </dgm:pt>
    <dgm:pt modelId="{72DB257D-39BC-4DB7-A0D5-AE30304E4598}" type="pres">
      <dgm:prSet presAssocID="{D9118C98-422B-400A-AD83-FE1879389DF7}" presName="sibTrans" presStyleLbl="sibTrans2D1" presStyleIdx="0" presStyleCnt="0"/>
      <dgm:spPr/>
    </dgm:pt>
    <dgm:pt modelId="{711EBD20-DCB9-4B61-A78F-209C10C56DC8}" type="pres">
      <dgm:prSet presAssocID="{E35EB1D7-59BF-4973-819C-93F4805CD47B}" presName="compNode" presStyleCnt="0"/>
      <dgm:spPr/>
    </dgm:pt>
    <dgm:pt modelId="{FEBA9E2A-862C-47DD-AF0D-70BF8B604046}" type="pres">
      <dgm:prSet presAssocID="{E35EB1D7-59BF-4973-819C-93F4805CD47B}" presName="iconBgRect" presStyleLbl="bgShp" presStyleIdx="1" presStyleCnt="4"/>
      <dgm:spPr/>
    </dgm:pt>
    <dgm:pt modelId="{446E6B1C-E525-48DA-9431-F7372B0E8526}" type="pres">
      <dgm:prSet presAssocID="{E35EB1D7-59BF-4973-819C-93F4805CD47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22061EC4-D23C-4CA9-83BF-A447499CC05F}" type="pres">
      <dgm:prSet presAssocID="{E35EB1D7-59BF-4973-819C-93F4805CD47B}" presName="spaceRect" presStyleCnt="0"/>
      <dgm:spPr/>
    </dgm:pt>
    <dgm:pt modelId="{022E986C-FC0C-4A3A-BC9C-F7B3FA4A70F1}" type="pres">
      <dgm:prSet presAssocID="{E35EB1D7-59BF-4973-819C-93F4805CD47B}" presName="textRect" presStyleLbl="revTx" presStyleIdx="1" presStyleCnt="4">
        <dgm:presLayoutVars>
          <dgm:chMax val="1"/>
          <dgm:chPref val="1"/>
        </dgm:presLayoutVars>
      </dgm:prSet>
      <dgm:spPr/>
    </dgm:pt>
    <dgm:pt modelId="{3BEF569B-FD58-4746-A05D-188E934D95A0}" type="pres">
      <dgm:prSet presAssocID="{33A9908E-B4E2-4EBE-A6B6-DDD30F6DE59E}" presName="sibTrans" presStyleLbl="sibTrans2D1" presStyleIdx="0" presStyleCnt="0"/>
      <dgm:spPr/>
    </dgm:pt>
    <dgm:pt modelId="{189C629E-6E4F-4B3E-8BED-EC026BBE864D}" type="pres">
      <dgm:prSet presAssocID="{0DC936B5-C232-40BD-9123-87258AE36DFA}" presName="compNode" presStyleCnt="0"/>
      <dgm:spPr/>
    </dgm:pt>
    <dgm:pt modelId="{6F984702-4D49-44FC-A52F-049FB48CEF04}" type="pres">
      <dgm:prSet presAssocID="{0DC936B5-C232-40BD-9123-87258AE36DFA}" presName="iconBgRect" presStyleLbl="bgShp" presStyleIdx="2" presStyleCnt="4"/>
      <dgm:spPr/>
    </dgm:pt>
    <dgm:pt modelId="{07362A47-1DD9-4A02-AD55-119D9194F418}" type="pres">
      <dgm:prSet presAssocID="{0DC936B5-C232-40BD-9123-87258AE36DF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7639EB91-F47B-47DA-BD12-E2FEBF3D62E5}" type="pres">
      <dgm:prSet presAssocID="{0DC936B5-C232-40BD-9123-87258AE36DFA}" presName="spaceRect" presStyleCnt="0"/>
      <dgm:spPr/>
    </dgm:pt>
    <dgm:pt modelId="{91D19097-897E-4BCD-B356-2DE002611695}" type="pres">
      <dgm:prSet presAssocID="{0DC936B5-C232-40BD-9123-87258AE36DFA}" presName="textRect" presStyleLbl="revTx" presStyleIdx="2" presStyleCnt="4">
        <dgm:presLayoutVars>
          <dgm:chMax val="1"/>
          <dgm:chPref val="1"/>
        </dgm:presLayoutVars>
      </dgm:prSet>
      <dgm:spPr/>
    </dgm:pt>
    <dgm:pt modelId="{E7263321-F061-44B3-AF73-96D075ED9181}" type="pres">
      <dgm:prSet presAssocID="{A0BA245A-73E0-4808-8412-A67B61A6B964}" presName="sibTrans" presStyleLbl="sibTrans2D1" presStyleIdx="0" presStyleCnt="0"/>
      <dgm:spPr/>
    </dgm:pt>
    <dgm:pt modelId="{79288798-68D0-4707-A921-3D121981221A}" type="pres">
      <dgm:prSet presAssocID="{8B57FD1B-9C8F-4D10-9A8E-C1AA80B95568}" presName="compNode" presStyleCnt="0"/>
      <dgm:spPr/>
    </dgm:pt>
    <dgm:pt modelId="{B42A64D4-274F-45A4-9653-F6FCD4B756F0}" type="pres">
      <dgm:prSet presAssocID="{8B57FD1B-9C8F-4D10-9A8E-C1AA80B95568}" presName="iconBgRect" presStyleLbl="bgShp" presStyleIdx="3" presStyleCnt="4"/>
      <dgm:spPr/>
    </dgm:pt>
    <dgm:pt modelId="{FD66A386-4BD9-44B2-A6A0-AF590742E1E1}" type="pres">
      <dgm:prSet presAssocID="{8B57FD1B-9C8F-4D10-9A8E-C1AA80B9556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47091CA9-B22D-494E-8C55-38F914F185B4}" type="pres">
      <dgm:prSet presAssocID="{8B57FD1B-9C8F-4D10-9A8E-C1AA80B95568}" presName="spaceRect" presStyleCnt="0"/>
      <dgm:spPr/>
    </dgm:pt>
    <dgm:pt modelId="{27D59A8B-9D4B-49F4-873E-56A8515EECF2}" type="pres">
      <dgm:prSet presAssocID="{8B57FD1B-9C8F-4D10-9A8E-C1AA80B9556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C4C4611-95F1-4FB7-A6EA-629F8191BBC6}" type="presOf" srcId="{E35EB1D7-59BF-4973-819C-93F4805CD47B}" destId="{022E986C-FC0C-4A3A-BC9C-F7B3FA4A70F1}" srcOrd="0" destOrd="0" presId="urn:microsoft.com/office/officeart/2018/2/layout/IconCircleList"/>
    <dgm:cxn modelId="{CBD6D817-8ECD-4C20-81D6-38C1BE5DC8C2}" type="presOf" srcId="{33A9908E-B4E2-4EBE-A6B6-DDD30F6DE59E}" destId="{3BEF569B-FD58-4746-A05D-188E934D95A0}" srcOrd="0" destOrd="0" presId="urn:microsoft.com/office/officeart/2018/2/layout/IconCircleList"/>
    <dgm:cxn modelId="{E222EC1D-FB2B-4B97-BB5A-8C93D39A0676}" type="presOf" srcId="{8B57FD1B-9C8F-4D10-9A8E-C1AA80B95568}" destId="{27D59A8B-9D4B-49F4-873E-56A8515EECF2}" srcOrd="0" destOrd="0" presId="urn:microsoft.com/office/officeart/2018/2/layout/IconCircleList"/>
    <dgm:cxn modelId="{0C0DC529-2392-451F-BE45-D9ABCE8C04C9}" type="presOf" srcId="{F867BEE8-D34D-49A7-94B5-4282C7B3D53B}" destId="{270541A4-B6AF-43A1-A520-498353FB8130}" srcOrd="0" destOrd="0" presId="urn:microsoft.com/office/officeart/2018/2/layout/IconCircleList"/>
    <dgm:cxn modelId="{1A32FB47-8EF5-47D0-86A3-E55E8749D0C2}" type="presOf" srcId="{0DC936B5-C232-40BD-9123-87258AE36DFA}" destId="{91D19097-897E-4BCD-B356-2DE002611695}" srcOrd="0" destOrd="0" presId="urn:microsoft.com/office/officeart/2018/2/layout/IconCircleList"/>
    <dgm:cxn modelId="{FE956693-E26B-4314-A82A-69FF00A3ACDF}" type="presOf" srcId="{E23CB06C-C46A-486B-9E63-4FD648A312C7}" destId="{D0D306AB-C483-4321-938A-E15A1382110D}" srcOrd="0" destOrd="0" presId="urn:microsoft.com/office/officeart/2018/2/layout/IconCircleList"/>
    <dgm:cxn modelId="{29B1B6B6-20A4-497C-8434-523FE49424C7}" type="presOf" srcId="{A0BA245A-73E0-4808-8412-A67B61A6B964}" destId="{E7263321-F061-44B3-AF73-96D075ED9181}" srcOrd="0" destOrd="0" presId="urn:microsoft.com/office/officeart/2018/2/layout/IconCircleList"/>
    <dgm:cxn modelId="{07BDB8C4-A76F-4517-95F2-E7D5178B7AD9}" srcId="{E23CB06C-C46A-486B-9E63-4FD648A312C7}" destId="{8B57FD1B-9C8F-4D10-9A8E-C1AA80B95568}" srcOrd="3" destOrd="0" parTransId="{522CEECE-7FCC-4E67-A28C-A6B2CA1DD110}" sibTransId="{29524A25-EB5B-4878-A364-0946D0EBD19A}"/>
    <dgm:cxn modelId="{9CB9EBC9-57D5-4C27-838C-37F98F9D3F40}" srcId="{E23CB06C-C46A-486B-9E63-4FD648A312C7}" destId="{0DC936B5-C232-40BD-9123-87258AE36DFA}" srcOrd="2" destOrd="0" parTransId="{BE295D79-88BE-4DDE-B14D-AE301A09B385}" sibTransId="{A0BA245A-73E0-4808-8412-A67B61A6B964}"/>
    <dgm:cxn modelId="{0F5F39D0-17ED-4255-AB1A-DF73F8A1A6CA}" srcId="{E23CB06C-C46A-486B-9E63-4FD648A312C7}" destId="{E35EB1D7-59BF-4973-819C-93F4805CD47B}" srcOrd="1" destOrd="0" parTransId="{364AAFF7-CD83-479F-BE69-65546B220510}" sibTransId="{33A9908E-B4E2-4EBE-A6B6-DDD30F6DE59E}"/>
    <dgm:cxn modelId="{BF8B52F2-8941-407C-ADC2-4B19233EFF77}" type="presOf" srcId="{D9118C98-422B-400A-AD83-FE1879389DF7}" destId="{72DB257D-39BC-4DB7-A0D5-AE30304E4598}" srcOrd="0" destOrd="0" presId="urn:microsoft.com/office/officeart/2018/2/layout/IconCircleList"/>
    <dgm:cxn modelId="{CAE6ADFA-3B15-4D91-B7F5-2AD00AC470FD}" srcId="{E23CB06C-C46A-486B-9E63-4FD648A312C7}" destId="{F867BEE8-D34D-49A7-94B5-4282C7B3D53B}" srcOrd="0" destOrd="0" parTransId="{963500B3-0AF2-4AAD-9548-25CDF4E11C5E}" sibTransId="{D9118C98-422B-400A-AD83-FE1879389DF7}"/>
    <dgm:cxn modelId="{60E20BA6-C7C5-4788-81C5-7C0F88716419}" type="presParOf" srcId="{D0D306AB-C483-4321-938A-E15A1382110D}" destId="{ED6B2933-DF48-4E8C-93C0-EB9D57CC171E}" srcOrd="0" destOrd="0" presId="urn:microsoft.com/office/officeart/2018/2/layout/IconCircleList"/>
    <dgm:cxn modelId="{D51E5340-9B01-4507-89B9-A5CCA2F3DFCA}" type="presParOf" srcId="{ED6B2933-DF48-4E8C-93C0-EB9D57CC171E}" destId="{9EC12591-4851-44C8-9B04-C6C74AE2BC99}" srcOrd="0" destOrd="0" presId="urn:microsoft.com/office/officeart/2018/2/layout/IconCircleList"/>
    <dgm:cxn modelId="{0FFB8977-B981-495D-A154-1435B89322A3}" type="presParOf" srcId="{9EC12591-4851-44C8-9B04-C6C74AE2BC99}" destId="{7176E669-E266-4ED4-8958-7D72F525498F}" srcOrd="0" destOrd="0" presId="urn:microsoft.com/office/officeart/2018/2/layout/IconCircleList"/>
    <dgm:cxn modelId="{0B337273-96EC-41EC-A1B6-46D385CDE151}" type="presParOf" srcId="{9EC12591-4851-44C8-9B04-C6C74AE2BC99}" destId="{70586BD5-C8F7-4BC2-82F2-819F295B5719}" srcOrd="1" destOrd="0" presId="urn:microsoft.com/office/officeart/2018/2/layout/IconCircleList"/>
    <dgm:cxn modelId="{78E5BFBF-49BD-4D14-9885-9495868702EF}" type="presParOf" srcId="{9EC12591-4851-44C8-9B04-C6C74AE2BC99}" destId="{9450862F-E703-43C2-937F-DF5CB1803D8F}" srcOrd="2" destOrd="0" presId="urn:microsoft.com/office/officeart/2018/2/layout/IconCircleList"/>
    <dgm:cxn modelId="{92D2A6A7-8DCB-4BF4-8CE8-7B7C5FE4E5AF}" type="presParOf" srcId="{9EC12591-4851-44C8-9B04-C6C74AE2BC99}" destId="{270541A4-B6AF-43A1-A520-498353FB8130}" srcOrd="3" destOrd="0" presId="urn:microsoft.com/office/officeart/2018/2/layout/IconCircleList"/>
    <dgm:cxn modelId="{8C768391-5F98-4CBD-9431-B321A734CCD2}" type="presParOf" srcId="{ED6B2933-DF48-4E8C-93C0-EB9D57CC171E}" destId="{72DB257D-39BC-4DB7-A0D5-AE30304E4598}" srcOrd="1" destOrd="0" presId="urn:microsoft.com/office/officeart/2018/2/layout/IconCircleList"/>
    <dgm:cxn modelId="{39A13BE2-ED6E-45D3-8D96-591E29E48A0F}" type="presParOf" srcId="{ED6B2933-DF48-4E8C-93C0-EB9D57CC171E}" destId="{711EBD20-DCB9-4B61-A78F-209C10C56DC8}" srcOrd="2" destOrd="0" presId="urn:microsoft.com/office/officeart/2018/2/layout/IconCircleList"/>
    <dgm:cxn modelId="{2B18EFA3-BACE-4629-90C4-24E484FB9F4F}" type="presParOf" srcId="{711EBD20-DCB9-4B61-A78F-209C10C56DC8}" destId="{FEBA9E2A-862C-47DD-AF0D-70BF8B604046}" srcOrd="0" destOrd="0" presId="urn:microsoft.com/office/officeart/2018/2/layout/IconCircleList"/>
    <dgm:cxn modelId="{4E08FF8B-EF29-4569-BDB6-745376C23B75}" type="presParOf" srcId="{711EBD20-DCB9-4B61-A78F-209C10C56DC8}" destId="{446E6B1C-E525-48DA-9431-F7372B0E8526}" srcOrd="1" destOrd="0" presId="urn:microsoft.com/office/officeart/2018/2/layout/IconCircleList"/>
    <dgm:cxn modelId="{B8519566-2D90-4C0D-8CEB-A9E02C494268}" type="presParOf" srcId="{711EBD20-DCB9-4B61-A78F-209C10C56DC8}" destId="{22061EC4-D23C-4CA9-83BF-A447499CC05F}" srcOrd="2" destOrd="0" presId="urn:microsoft.com/office/officeart/2018/2/layout/IconCircleList"/>
    <dgm:cxn modelId="{0576AF1B-256C-4BD5-9862-07B501BEE215}" type="presParOf" srcId="{711EBD20-DCB9-4B61-A78F-209C10C56DC8}" destId="{022E986C-FC0C-4A3A-BC9C-F7B3FA4A70F1}" srcOrd="3" destOrd="0" presId="urn:microsoft.com/office/officeart/2018/2/layout/IconCircleList"/>
    <dgm:cxn modelId="{65AA2877-005A-4727-AE30-30D97BDA3290}" type="presParOf" srcId="{ED6B2933-DF48-4E8C-93C0-EB9D57CC171E}" destId="{3BEF569B-FD58-4746-A05D-188E934D95A0}" srcOrd="3" destOrd="0" presId="urn:microsoft.com/office/officeart/2018/2/layout/IconCircleList"/>
    <dgm:cxn modelId="{D2F0394E-B9FA-4217-B1E6-97DC7597BED6}" type="presParOf" srcId="{ED6B2933-DF48-4E8C-93C0-EB9D57CC171E}" destId="{189C629E-6E4F-4B3E-8BED-EC026BBE864D}" srcOrd="4" destOrd="0" presId="urn:microsoft.com/office/officeart/2018/2/layout/IconCircleList"/>
    <dgm:cxn modelId="{35586CEF-B864-4A3F-AFC7-3F4F301467BB}" type="presParOf" srcId="{189C629E-6E4F-4B3E-8BED-EC026BBE864D}" destId="{6F984702-4D49-44FC-A52F-049FB48CEF04}" srcOrd="0" destOrd="0" presId="urn:microsoft.com/office/officeart/2018/2/layout/IconCircleList"/>
    <dgm:cxn modelId="{11E59E9A-D867-4B42-9101-9CDC604594FE}" type="presParOf" srcId="{189C629E-6E4F-4B3E-8BED-EC026BBE864D}" destId="{07362A47-1DD9-4A02-AD55-119D9194F418}" srcOrd="1" destOrd="0" presId="urn:microsoft.com/office/officeart/2018/2/layout/IconCircleList"/>
    <dgm:cxn modelId="{4D686948-4E72-4484-B147-C70D09B7C31C}" type="presParOf" srcId="{189C629E-6E4F-4B3E-8BED-EC026BBE864D}" destId="{7639EB91-F47B-47DA-BD12-E2FEBF3D62E5}" srcOrd="2" destOrd="0" presId="urn:microsoft.com/office/officeart/2018/2/layout/IconCircleList"/>
    <dgm:cxn modelId="{5473CBC5-637E-4CD0-AB76-1336646BFA57}" type="presParOf" srcId="{189C629E-6E4F-4B3E-8BED-EC026BBE864D}" destId="{91D19097-897E-4BCD-B356-2DE002611695}" srcOrd="3" destOrd="0" presId="urn:microsoft.com/office/officeart/2018/2/layout/IconCircleList"/>
    <dgm:cxn modelId="{4D8DD2B4-1334-461E-81B4-D4EFF0F2D9DB}" type="presParOf" srcId="{ED6B2933-DF48-4E8C-93C0-EB9D57CC171E}" destId="{E7263321-F061-44B3-AF73-96D075ED9181}" srcOrd="5" destOrd="0" presId="urn:microsoft.com/office/officeart/2018/2/layout/IconCircleList"/>
    <dgm:cxn modelId="{6977A3E9-711F-44F8-A553-3897F6529897}" type="presParOf" srcId="{ED6B2933-DF48-4E8C-93C0-EB9D57CC171E}" destId="{79288798-68D0-4707-A921-3D121981221A}" srcOrd="6" destOrd="0" presId="urn:microsoft.com/office/officeart/2018/2/layout/IconCircleList"/>
    <dgm:cxn modelId="{4FD48906-3B16-4DE7-9291-A788B09529BB}" type="presParOf" srcId="{79288798-68D0-4707-A921-3D121981221A}" destId="{B42A64D4-274F-45A4-9653-F6FCD4B756F0}" srcOrd="0" destOrd="0" presId="urn:microsoft.com/office/officeart/2018/2/layout/IconCircleList"/>
    <dgm:cxn modelId="{2A6A9621-3A79-4677-893A-BF7FDCD54E3E}" type="presParOf" srcId="{79288798-68D0-4707-A921-3D121981221A}" destId="{FD66A386-4BD9-44B2-A6A0-AF590742E1E1}" srcOrd="1" destOrd="0" presId="urn:microsoft.com/office/officeart/2018/2/layout/IconCircleList"/>
    <dgm:cxn modelId="{7D0F1D89-03EE-4E90-88CF-40A123C43EBE}" type="presParOf" srcId="{79288798-68D0-4707-A921-3D121981221A}" destId="{47091CA9-B22D-494E-8C55-38F914F185B4}" srcOrd="2" destOrd="0" presId="urn:microsoft.com/office/officeart/2018/2/layout/IconCircleList"/>
    <dgm:cxn modelId="{99889F67-4E24-44F5-B88A-8AEA072DE9E5}" type="presParOf" srcId="{79288798-68D0-4707-A921-3D121981221A}" destId="{27D59A8B-9D4B-49F4-873E-56A8515EECF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6E669-E266-4ED4-8958-7D72F525498F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86BD5-C8F7-4BC2-82F2-819F295B5719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541A4-B6AF-43A1-A520-498353FB8130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accent1">
                  <a:lumMod val="75000"/>
                </a:schemeClr>
              </a:solidFill>
            </a:rPr>
            <a:t>Sign</a:t>
          </a:r>
          <a:r>
            <a:rPr lang="en-GB" sz="2000" kern="1200" dirty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en-GB" sz="2000" kern="1200" dirty="0"/>
            <a:t>– is the patient believed to be entering the dying phase of life; start the individual plan of care and support for the dying person</a:t>
          </a:r>
          <a:endParaRPr lang="en-US" sz="2000" kern="1200" dirty="0"/>
        </a:p>
      </dsp:txBody>
      <dsp:txXfrm>
        <a:off x="1834517" y="469890"/>
        <a:ext cx="3148942" cy="1335915"/>
      </dsp:txXfrm>
    </dsp:sp>
    <dsp:sp modelId="{FEBA9E2A-862C-47DD-AF0D-70BF8B604046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6E6B1C-E525-48DA-9431-F7372B0E8526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E986C-FC0C-4A3A-BC9C-F7B3FA4A70F1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solidFill>
                <a:schemeClr val="accent1">
                  <a:lumMod val="75000"/>
                </a:schemeClr>
              </a:solidFill>
            </a:rPr>
            <a:t>Words</a:t>
          </a:r>
          <a:r>
            <a:rPr lang="en-GB" sz="2100" kern="1200" dirty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en-GB" sz="2100" kern="1200" dirty="0"/>
            <a:t>– sensitively communicate with the patient and those important to the patient</a:t>
          </a:r>
          <a:endParaRPr lang="en-US" sz="2100" kern="1200" dirty="0"/>
        </a:p>
      </dsp:txBody>
      <dsp:txXfrm>
        <a:off x="7154322" y="469890"/>
        <a:ext cx="3148942" cy="1335915"/>
      </dsp:txXfrm>
    </dsp:sp>
    <dsp:sp modelId="{6F984702-4D49-44FC-A52F-049FB48CEF04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62A47-1DD9-4A02-AD55-119D9194F418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19097-897E-4BCD-B356-2DE002611695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accent1">
                  <a:lumMod val="75000"/>
                </a:schemeClr>
              </a:solidFill>
            </a:rPr>
            <a:t>Actions</a:t>
          </a:r>
          <a:r>
            <a:rPr lang="en-GB" sz="2000" kern="1200" dirty="0"/>
            <a:t> – step outside the box and facilitate what is important to the patient</a:t>
          </a:r>
          <a:endParaRPr lang="en-US" sz="2000" kern="1200" dirty="0"/>
        </a:p>
      </dsp:txBody>
      <dsp:txXfrm>
        <a:off x="1834517" y="2545532"/>
        <a:ext cx="3148942" cy="1335915"/>
      </dsp:txXfrm>
    </dsp:sp>
    <dsp:sp modelId="{B42A64D4-274F-45A4-9653-F6FCD4B756F0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6A386-4BD9-44B2-A6A0-AF590742E1E1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59A8B-9D4B-49F4-873E-56A8515EECF2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solidFill>
                <a:schemeClr val="accent1">
                  <a:lumMod val="75000"/>
                </a:schemeClr>
              </a:solidFill>
            </a:rPr>
            <a:t>Needs </a:t>
          </a:r>
          <a:r>
            <a:rPr lang="en-GB" sz="2100" kern="1200" dirty="0"/>
            <a:t>– are the needs of the patient being met, documented and reviewed regularly</a:t>
          </a:r>
          <a:endParaRPr lang="en-US" sz="2100" kern="1200" dirty="0"/>
        </a:p>
      </dsp:txBody>
      <dsp:txXfrm>
        <a:off x="7154322" y="2545532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3CB25-8F02-41FA-8C43-E8F32231D113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06BD4-D370-4C06-BD76-5CB6D29B3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49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C2618F-975F-4867-AC90-4CE189DEDE6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15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C2618F-975F-4867-AC90-4CE189DEDE6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719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C2618F-975F-4867-AC90-4CE189DEDE6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764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C2618F-975F-4867-AC90-4CE189DEDE6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40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C2618F-975F-4867-AC90-4CE189DEDE6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806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C2618F-975F-4867-AC90-4CE189DEDE6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504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C2618F-975F-4867-AC90-4CE189DEDE6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25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01198-ED1E-003D-94E2-EA279E7DB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B54A2-F217-8BDB-A93C-0F6C96682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BA702-CDEC-E577-7357-C40E09B7C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5481A-3EB7-F157-1214-D94B43839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CDE70-A157-9215-58B7-6ABD0A07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43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97F4-CAB8-7AF1-5245-7A098714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751A4-40F5-6421-CD0B-FD95A63E0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F6AC4-BD90-4954-5091-252CD17CC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7767E-A7A6-70B1-915C-4B337A00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8CCEB-FA71-C993-605C-0AAC3B694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504297-6D63-EE10-15AB-1AC4A3C887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FE830-D9D6-2E01-011A-BAF4BAC09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B5B97-3593-1E1D-2F3F-F043438F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8706B-5ED6-A596-71F8-11A2CEDFC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2604F-4F66-F01B-AEA1-12A29A37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0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D2D42-2544-2991-B609-44ED9DCD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A67F5-FB22-1219-E5DB-120303DD3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1500D-C514-660C-F5E6-E0291581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B529-1FB5-AD53-3028-AB8B3097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299D9-3383-CC78-D4BB-0952FCD8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24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9E2E-DE5E-C5C6-BC2A-CBDB52380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C5CBE-4C5E-A731-4093-68AD3A6B9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91937-7B6E-5AA8-D872-C18B9D154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506B4-660E-3523-0FAF-7CFC008C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D163A-7A4E-B8BB-3B2E-5DA07EBE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DB923-453D-F44A-7796-C2EEF823D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8A780-FD0F-C1A2-FA8C-3C0C39C91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69D92-93BE-4E04-2CB3-2CA97AB0E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89226-B8AC-7D56-7ABD-4BBA097C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506EB-BC6D-636B-B3C5-EE96AA4BE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C5CFA-EB42-17B6-47AA-32E89087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48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FB7A2-F7F1-9076-F499-352F5BC04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FCED9-3DF7-7512-4D34-6928138AA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3AFB9-B27F-CFFE-8B3F-871EB635E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1F7F7-B633-46A8-A513-9B4C67321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D6B55-8076-C8C1-2C82-7CA88D6A7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C06505-BB11-03C6-D9A3-1CF99F98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5AA7CA-8940-84B8-86AF-47686937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5186F-85D6-5BBC-FFB9-33156E94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0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5E2E-81E7-40EB-FF81-BB55D757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D37F2D-68A8-E77F-D433-E438DFA4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92952-2552-2D64-A170-AF56D6BC6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AFE8B-8F97-02BB-31F1-2379A5C2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73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D593E8-4FC3-384E-9FFD-92B6FC9A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4A865D-C4E0-C62B-3F02-B942180E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56242-92D2-D81A-030D-ABCB0167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8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212D1-E4D9-7143-6A60-2C4472C40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257F2-7A72-C55B-5008-8D26DE8CE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032C8-A30D-E947-7A57-D56C72380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010E4-6E31-9E8B-DD36-8D159F283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D3AF0-F18C-03FD-F5FE-6126EBA4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90125-89C3-229C-07FF-015942A4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2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10E81-A0A9-DB69-C7E4-22974EFB8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152B9-28D1-BF79-EE60-8B1BA7822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A8D8A-1063-A21E-52D4-E84B9C2F2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1855B-33F4-FB0B-F00B-9D2B1F6B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F5936-73E8-827B-B99C-D6D9BAA9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67633-1737-4670-3EA2-95DD5A27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06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C77E6-6B5A-EA53-3779-1D42BAE49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36111-961E-4F3E-EDF0-2788C430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F147A-5FE2-CD58-915A-E47286EE8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A75FE-F18E-4998-960B-73E44D122DFD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CD29B-EDF5-BCAF-0D26-D657AA0AD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1BC65-89E1-8D48-C9FC-745CA9286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55DA-3C33-419A-B6FA-A82469EEB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08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274176-85BA-A915-4F80-27EDBECEC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310" y="4960758"/>
            <a:ext cx="6796345" cy="1236086"/>
          </a:xfrm>
          <a:noFill/>
        </p:spPr>
        <p:txBody>
          <a:bodyPr anchor="ctr">
            <a:normAutofit/>
          </a:bodyPr>
          <a:lstStyle/>
          <a:p>
            <a:r>
              <a:rPr lang="en-GB" dirty="0"/>
              <a:t>SWAN Model of Care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3BB3B6-337C-1059-3247-5AE4E087A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9869" y="4960758"/>
            <a:ext cx="3627372" cy="1236086"/>
          </a:xfrm>
          <a:noFill/>
        </p:spPr>
        <p:txBody>
          <a:bodyPr anchor="ctr">
            <a:normAutofit/>
          </a:bodyPr>
          <a:lstStyle/>
          <a:p>
            <a:pPr algn="l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1DE8B6-3ABA-7089-2019-599D12036E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1" r="-1" b="11173"/>
          <a:stretch/>
        </p:blipFill>
        <p:spPr bwMode="auto">
          <a:xfrm>
            <a:off x="320040" y="320040"/>
            <a:ext cx="11548872" cy="4462272"/>
          </a:xfrm>
          <a:prstGeom prst="rect">
            <a:avLst/>
          </a:prstGeom>
          <a:noFill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D2EEB5-F5B4-4BDA-8293-9A997C129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27285" y="5121601"/>
            <a:ext cx="0" cy="9144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1222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7000">
        <p159:morph option="byObject"/>
      </p:transition>
    </mc:Choice>
    <mc:Fallback xmlns="">
      <p:transition spd="slow" advClick="0" advTm="7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73128-8E22-0618-DCFF-A83D45F2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SWAN model of care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EE3D071-0096-858D-D32C-E8BE39A777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2584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7000">
        <p159:morph option="byObject"/>
      </p:transition>
    </mc:Choice>
    <mc:Fallback xmlns="">
      <p:transition spd="slow" advClick="0" advTm="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723C-F48E-382E-35C2-6E3B6BDA267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2" r="-2" b="718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</p:spPr>
      </p:pic>
      <p:pic>
        <p:nvPicPr>
          <p:cNvPr id="6" name="Picture 5" descr="A swan floating on a foggy lake">
            <a:extLst>
              <a:ext uri="{FF2B5EF4-FFF2-40B4-BE49-F238E27FC236}">
                <a16:creationId xmlns:a16="http://schemas.microsoft.com/office/drawing/2014/main" id="{FC497A16-8C28-DE52-4CEF-1F69232AF4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34" r="-2" b="6591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010A1A-7F0B-D7C1-855A-9FBA78537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/>
          </a:bodyPr>
          <a:lstStyle/>
          <a:p>
            <a:r>
              <a:rPr lang="en-GB" sz="3400" dirty="0"/>
              <a:t>Aims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B158-0ADB-8BD8-7DBB-481B9275B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</p:spPr>
        <p:txBody>
          <a:bodyPr>
            <a:normAutofit/>
          </a:bodyPr>
          <a:lstStyle/>
          <a:p>
            <a:r>
              <a:rPr lang="en-GB" sz="2000" dirty="0"/>
              <a:t>In Roman times a Swan was a symbol of a happy and good death</a:t>
            </a:r>
          </a:p>
          <a:p>
            <a:r>
              <a:rPr lang="en-GB" sz="2000" dirty="0"/>
              <a:t>Making End of Life Care everyone's business</a:t>
            </a:r>
          </a:p>
          <a:p>
            <a:r>
              <a:rPr lang="en-GB" sz="2000" dirty="0"/>
              <a:t>Creating a culture of openness at End of Life </a:t>
            </a:r>
          </a:p>
          <a:p>
            <a:r>
              <a:rPr lang="en-GB" sz="2000" dirty="0"/>
              <a:t>Facilitating choice</a:t>
            </a:r>
          </a:p>
          <a:p>
            <a:r>
              <a:rPr lang="en-GB" sz="2000" dirty="0"/>
              <a:t>Joining up EOLC and Bereavement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Making a difference to the patient and those that they love</a:t>
            </a:r>
          </a:p>
        </p:txBody>
      </p:sp>
    </p:spTree>
    <p:extLst>
      <p:ext uri="{BB962C8B-B14F-4D97-AF65-F5344CB8AC3E}">
        <p14:creationId xmlns:p14="http://schemas.microsoft.com/office/powerpoint/2010/main" val="19214583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7000">
        <p159:morph option="byObject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791EF-91D9-9E9E-2AF6-4EAF4C7DD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GB" sz="3600"/>
              <a:t>Impact on the patient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41DE96-07A9-B379-FA24-AB205A02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06" b="16325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DB61-99C3-8266-77EC-CC090D128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262" y="3752850"/>
            <a:ext cx="8033134" cy="2993183"/>
          </a:xfrm>
        </p:spPr>
        <p:txBody>
          <a:bodyPr anchor="ctr">
            <a:normAutofit/>
          </a:bodyPr>
          <a:lstStyle/>
          <a:p>
            <a:r>
              <a:rPr lang="en-GB" sz="2400" dirty="0"/>
              <a:t>Heightened dignity and respect</a:t>
            </a:r>
          </a:p>
          <a:p>
            <a:r>
              <a:rPr lang="en-GB" sz="2400" dirty="0"/>
              <a:t>Situation acknowledged and holistic individualised care </a:t>
            </a:r>
          </a:p>
          <a:p>
            <a:r>
              <a:rPr lang="en-GB" sz="2400" dirty="0"/>
              <a:t>Informed and prepared to the extent they wish to be</a:t>
            </a:r>
          </a:p>
          <a:p>
            <a:r>
              <a:rPr lang="en-GB" sz="2400" dirty="0"/>
              <a:t>What matters to the patient is prioritised; choices available</a:t>
            </a:r>
          </a:p>
          <a:p>
            <a:r>
              <a:rPr lang="en-GB" sz="2400" dirty="0"/>
              <a:t>Open access to those important to them</a:t>
            </a:r>
          </a:p>
          <a:p>
            <a:r>
              <a:rPr lang="en-GB" sz="2400" dirty="0"/>
              <a:t>Quality and compassionate care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889275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7000">
        <p159:morph option="byObject"/>
      </p:transition>
    </mc:Choice>
    <mc:Fallback xmlns="">
      <p:transition spd="slow" advClick="0" advTm="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D3E6E-A32E-3B21-ECCE-326D1556A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GB" sz="3600" dirty="0"/>
              <a:t>Impact on those that the patient loves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19D758-D70D-4CDE-C25E-D7BBCCD8CD7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06" b="16325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10F00-9AD7-AD81-15E4-5C8DF0D96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937199"/>
          </a:xfrm>
        </p:spPr>
        <p:txBody>
          <a:bodyPr anchor="ctr">
            <a:normAutofit/>
          </a:bodyPr>
          <a:lstStyle/>
          <a:p>
            <a:r>
              <a:rPr lang="en-GB" sz="2400" dirty="0"/>
              <a:t>Open visiting</a:t>
            </a:r>
          </a:p>
          <a:p>
            <a:r>
              <a:rPr lang="en-GB" sz="2400" dirty="0"/>
              <a:t>Well informed and prepared</a:t>
            </a:r>
          </a:p>
          <a:p>
            <a:r>
              <a:rPr lang="en-GB" sz="2400" dirty="0"/>
              <a:t>Drinks and food provided</a:t>
            </a:r>
          </a:p>
          <a:p>
            <a:r>
              <a:rPr lang="en-GB" sz="2400" dirty="0"/>
              <a:t>Practical support</a:t>
            </a:r>
          </a:p>
          <a:p>
            <a:r>
              <a:rPr lang="en-GB" sz="2400" dirty="0"/>
              <a:t>Free car parking</a:t>
            </a:r>
          </a:p>
          <a:p>
            <a:r>
              <a:rPr lang="en-GB" sz="2400" dirty="0"/>
              <a:t>Moments making memories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01405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7000">
        <p159:morph option="byObject"/>
      </p:transition>
    </mc:Choice>
    <mc:Fallback xmlns="">
      <p:transition spd="slow" advClick="0" advTm="7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BF652-06DE-C237-2841-2A4A72F6C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GB" sz="3600" dirty="0"/>
              <a:t>Impact on staff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53F8BE-94D3-17C8-FA9B-CAF69D62D0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06" b="16325"/>
          <a:stretch/>
        </p:blipFill>
        <p:spPr bwMode="auto">
          <a:xfrm>
            <a:off x="20" y="1"/>
            <a:ext cx="12191980" cy="3277771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95402-8D35-4E6D-7578-19F55E8B6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00" y="3277772"/>
            <a:ext cx="8457452" cy="3773448"/>
          </a:xfrm>
        </p:spPr>
        <p:txBody>
          <a:bodyPr anchor="ctr">
            <a:normAutofit lnSpcReduction="10000"/>
          </a:bodyPr>
          <a:lstStyle/>
          <a:p>
            <a:r>
              <a:rPr lang="en-GB" sz="2400" dirty="0"/>
              <a:t>Raises awareness and changes in culture</a:t>
            </a:r>
          </a:p>
          <a:p>
            <a:r>
              <a:rPr lang="en-GB" sz="2400" dirty="0"/>
              <a:t>End of Life Care is everyone's business and responsibility </a:t>
            </a:r>
          </a:p>
          <a:p>
            <a:r>
              <a:rPr lang="en-GB" sz="2400" dirty="0"/>
              <a:t>We only have One Chance to Get it Right</a:t>
            </a:r>
          </a:p>
          <a:p>
            <a:r>
              <a:rPr lang="en-GB" sz="2400" dirty="0"/>
              <a:t>Gives patient and families control and the care of the family carries on after death</a:t>
            </a:r>
          </a:p>
          <a:p>
            <a:r>
              <a:rPr lang="en-GB" sz="2400" dirty="0"/>
              <a:t>Compassion and empathy makes a difference</a:t>
            </a:r>
          </a:p>
          <a:p>
            <a:r>
              <a:rPr lang="en-GB" sz="2400" dirty="0"/>
              <a:t>Their experience matters to us</a:t>
            </a:r>
          </a:p>
          <a:p>
            <a:r>
              <a:rPr lang="en-GB" sz="2400" dirty="0"/>
              <a:t>Consistent information</a:t>
            </a:r>
          </a:p>
          <a:p>
            <a:r>
              <a:rPr lang="en-GB" sz="2400" dirty="0"/>
              <a:t>Quality care and permission to act</a:t>
            </a:r>
          </a:p>
          <a:p>
            <a:pPr marL="0" indent="0">
              <a:buNone/>
            </a:pP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16778266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7000">
        <p159:morph option="byObject"/>
      </p:transition>
    </mc:Choice>
    <mc:Fallback xmlns="">
      <p:transition spd="slow" advClick="0" advTm="7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8B99A-8387-F8A1-9F68-44C947064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GB" sz="3600" dirty="0"/>
              <a:t>Key Messages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AFD7EA-9238-0DB4-13CB-EE371939B8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06" b="16325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70F9C-4B6A-85FD-B14C-2A58445CE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en-GB" sz="2400" dirty="0"/>
              <a:t>End of Life Care is everyone's business</a:t>
            </a:r>
          </a:p>
          <a:p>
            <a:r>
              <a:rPr lang="en-GB" sz="2400" dirty="0"/>
              <a:t>We have one chance to get it right</a:t>
            </a:r>
          </a:p>
          <a:p>
            <a:r>
              <a:rPr lang="en-GB" sz="2400" dirty="0"/>
              <a:t>Moments making memories</a:t>
            </a:r>
          </a:p>
          <a:p>
            <a:r>
              <a:rPr lang="en-GB" sz="2400" dirty="0"/>
              <a:t>Permission to act and break the rules that don’t exist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22274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7000">
        <p159:morph option="byObject"/>
      </p:transition>
    </mc:Choice>
    <mc:Fallback xmlns="">
      <p:transition spd="slow" advClick="0" advTm="7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295</Words>
  <Application>Microsoft Office PowerPoint</Application>
  <PresentationFormat>Widescreen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SWAN Model of Care </vt:lpstr>
      <vt:lpstr>SWAN model of care</vt:lpstr>
      <vt:lpstr>Aims </vt:lpstr>
      <vt:lpstr>Impact on the patient</vt:lpstr>
      <vt:lpstr>Impact on those that the patient loves</vt:lpstr>
      <vt:lpstr>Impact on staff  </vt:lpstr>
      <vt:lpstr>Key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SWAN Model of Care</dc:title>
  <dc:creator>Buttle Mary (RBT) Mid Cheshire Tr</dc:creator>
  <cp:lastModifiedBy>Robertson Emma (RBT) Mid Cheshire Tr</cp:lastModifiedBy>
  <cp:revision>1</cp:revision>
  <dcterms:created xsi:type="dcterms:W3CDTF">2024-01-29T13:44:31Z</dcterms:created>
  <dcterms:modified xsi:type="dcterms:W3CDTF">2024-01-29T14:23:00Z</dcterms:modified>
</cp:coreProperties>
</file>